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77" r:id="rId4"/>
    <p:sldId id="27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3" r:id="rId17"/>
    <p:sldId id="281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838"/>
    <a:srgbClr val="778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909"/>
  </p:normalViewPr>
  <p:slideViewPr>
    <p:cSldViewPr snapToGrid="0">
      <p:cViewPr varScale="1">
        <p:scale>
          <a:sx n="109" d="100"/>
          <a:sy n="109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81A38-71C4-B8B0-BA9D-36B19C4D5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8D4D9-4864-EC8A-D7A4-EDE9DF503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710F0-F046-4957-9EE3-FAB334AA26A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9D10B-7775-142E-63CF-F61A349CC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A89B9-DB8A-72A9-C16B-45B36B23F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03550-F79B-445A-B6E5-09C2164A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1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3843-14EA-2F41-9CFE-B2BE8D1DCD2C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9E0A-85E5-AA48-90A7-E4944144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7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white surface&#10;&#10;Description automatically generated with low confidence">
            <a:extLst>
              <a:ext uri="{FF2B5EF4-FFF2-40B4-BE49-F238E27FC236}">
                <a16:creationId xmlns:a16="http://schemas.microsoft.com/office/drawing/2014/main" id="{62246FB3-B692-CF04-0357-00C05C862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FA169-EC6D-DA0F-80C0-C1C1763E1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272838"/>
                </a:solidFill>
                <a:latin typeface="Breathe Fire II" panose="02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2EDA7-D44E-6EB7-09AE-00BF8C528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2838"/>
                </a:solidFill>
                <a:latin typeface="Woodwarrior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6D886E5-CB0D-9EBB-777B-B84EA91B8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252" y="5257800"/>
            <a:ext cx="2113730" cy="15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in a hat and cape&#10;&#10;Description automatically generated">
            <a:extLst>
              <a:ext uri="{FF2B5EF4-FFF2-40B4-BE49-F238E27FC236}">
                <a16:creationId xmlns:a16="http://schemas.microsoft.com/office/drawing/2014/main" id="{D7D43618-7F95-7565-950A-5878CD047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964" y="4075043"/>
            <a:ext cx="2005036" cy="26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with purple lighting&#10;&#10;Description automatically generated">
            <a:extLst>
              <a:ext uri="{FF2B5EF4-FFF2-40B4-BE49-F238E27FC236}">
                <a16:creationId xmlns:a16="http://schemas.microsoft.com/office/drawing/2014/main" id="{0AFA9576-942D-155E-9F5F-7AED29DB3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34068"/>
            <a:ext cx="1833601" cy="24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in a garment&#10;&#10;Description automatically generated">
            <a:extLst>
              <a:ext uri="{FF2B5EF4-FFF2-40B4-BE49-F238E27FC236}">
                <a16:creationId xmlns:a16="http://schemas.microsoft.com/office/drawing/2014/main" id="{E973C439-987E-38E8-E289-2D6E7FAC9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64" y="-89451"/>
            <a:ext cx="2474617" cy="3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hammer&#10;&#10;Description automatically generated">
            <a:extLst>
              <a:ext uri="{FF2B5EF4-FFF2-40B4-BE49-F238E27FC236}">
                <a16:creationId xmlns:a16="http://schemas.microsoft.com/office/drawing/2014/main" id="{D1AD10D7-22E9-BAB5-BE87-35C0D0CC8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089" y="4032526"/>
            <a:ext cx="2118911" cy="28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3100B04A-561B-F4F7-0684-27D97A04D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152" y="3776870"/>
            <a:ext cx="2310848" cy="3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6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hammer&#10;&#10;Description automatically generated">
            <a:extLst>
              <a:ext uri="{FF2B5EF4-FFF2-40B4-BE49-F238E27FC236}">
                <a16:creationId xmlns:a16="http://schemas.microsoft.com/office/drawing/2014/main" id="{D0299B14-42D9-A1E1-C6E8-7C69DA8BB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8" y="3980349"/>
            <a:ext cx="2158040" cy="28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9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aracter with a bow and arrow&#10;&#10;Description automatically generated">
            <a:extLst>
              <a:ext uri="{FF2B5EF4-FFF2-40B4-BE49-F238E27FC236}">
                <a16:creationId xmlns:a16="http://schemas.microsoft.com/office/drawing/2014/main" id="{4F98630B-797C-EC18-3585-2464D5571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65" y="3716177"/>
            <a:ext cx="2177263" cy="29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cartoon characters&#10;&#10;Description automatically generated">
            <a:extLst>
              <a:ext uri="{FF2B5EF4-FFF2-40B4-BE49-F238E27FC236}">
                <a16:creationId xmlns:a16="http://schemas.microsoft.com/office/drawing/2014/main" id="{FB7AC067-D680-9C85-FA4E-91759D578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748" y="4020985"/>
            <a:ext cx="2127567" cy="28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holding a staff&#10;&#10;Description automatically generated">
            <a:extLst>
              <a:ext uri="{FF2B5EF4-FFF2-40B4-BE49-F238E27FC236}">
                <a16:creationId xmlns:a16="http://schemas.microsoft.com/office/drawing/2014/main" id="{DBE0FD2D-E008-2C55-683F-059613962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4922"/>
            <a:ext cx="2072119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7547-FA28-8BD7-D4D8-D7D2E2BD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A1F9-E90F-5E42-CA7C-C67C411F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  <a:lvl2pPr>
              <a:defRPr>
                <a:solidFill>
                  <a:srgbClr val="272838"/>
                </a:solidFill>
              </a:defRPr>
            </a:lvl2pPr>
            <a:lvl3pPr>
              <a:defRPr>
                <a:solidFill>
                  <a:srgbClr val="272838"/>
                </a:solidFill>
              </a:defRPr>
            </a:lvl3pPr>
            <a:lvl4pPr>
              <a:defRPr>
                <a:solidFill>
                  <a:srgbClr val="272838"/>
                </a:solidFill>
              </a:defRPr>
            </a:lvl4pPr>
            <a:lvl5pPr>
              <a:defRPr>
                <a:solidFill>
                  <a:srgbClr val="272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A7D33DF-1AC6-1B5B-13D4-AE3CFD803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369" y="5987184"/>
            <a:ext cx="1072502" cy="7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79E-99CF-8003-2909-AB80F07D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5907-0E3D-5455-5A5C-E922702AA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  <a:lvl2pPr>
              <a:defRPr>
                <a:solidFill>
                  <a:srgbClr val="272838"/>
                </a:solidFill>
              </a:defRPr>
            </a:lvl2pPr>
            <a:lvl3pPr>
              <a:defRPr>
                <a:solidFill>
                  <a:srgbClr val="272838"/>
                </a:solidFill>
              </a:defRPr>
            </a:lvl3pPr>
            <a:lvl4pPr>
              <a:defRPr>
                <a:solidFill>
                  <a:srgbClr val="272838"/>
                </a:solidFill>
              </a:defRPr>
            </a:lvl4pPr>
            <a:lvl5pPr>
              <a:defRPr>
                <a:solidFill>
                  <a:srgbClr val="272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D656F-6F91-0554-085F-CE5AD2B2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  <a:lvl2pPr>
              <a:defRPr>
                <a:solidFill>
                  <a:srgbClr val="272838"/>
                </a:solidFill>
              </a:defRPr>
            </a:lvl2pPr>
            <a:lvl3pPr>
              <a:defRPr>
                <a:solidFill>
                  <a:srgbClr val="272838"/>
                </a:solidFill>
              </a:defRPr>
            </a:lvl3pPr>
            <a:lvl4pPr>
              <a:defRPr>
                <a:solidFill>
                  <a:srgbClr val="272838"/>
                </a:solidFill>
              </a:defRPr>
            </a:lvl4pPr>
            <a:lvl5pPr>
              <a:defRPr>
                <a:solidFill>
                  <a:srgbClr val="272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52E1351-68FC-9061-E2A6-613BC7D7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369" y="5987184"/>
            <a:ext cx="1072502" cy="7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2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2D2D-E6DF-8DF5-3F9C-9C66EC8A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98613-04C6-4477-3083-3BB9EBB0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28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9328E-6048-A0CD-F1F6-5B4F65C4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  <a:lvl2pPr>
              <a:defRPr>
                <a:solidFill>
                  <a:srgbClr val="272838"/>
                </a:solidFill>
              </a:defRPr>
            </a:lvl2pPr>
            <a:lvl3pPr>
              <a:defRPr>
                <a:solidFill>
                  <a:srgbClr val="272838"/>
                </a:solidFill>
              </a:defRPr>
            </a:lvl3pPr>
            <a:lvl4pPr>
              <a:defRPr>
                <a:solidFill>
                  <a:srgbClr val="272838"/>
                </a:solidFill>
              </a:defRPr>
            </a:lvl4pPr>
            <a:lvl5pPr>
              <a:defRPr>
                <a:solidFill>
                  <a:srgbClr val="272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A3085-4C9D-604C-8834-615064C53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28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554FE-0BCB-36BB-CAD1-39D409209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  <a:lvl2pPr>
              <a:defRPr>
                <a:solidFill>
                  <a:srgbClr val="272838"/>
                </a:solidFill>
              </a:defRPr>
            </a:lvl2pPr>
            <a:lvl3pPr>
              <a:defRPr>
                <a:solidFill>
                  <a:srgbClr val="272838"/>
                </a:solidFill>
              </a:defRPr>
            </a:lvl3pPr>
            <a:lvl4pPr>
              <a:defRPr>
                <a:solidFill>
                  <a:srgbClr val="272838"/>
                </a:solidFill>
              </a:defRPr>
            </a:lvl4pPr>
            <a:lvl5pPr>
              <a:defRPr>
                <a:solidFill>
                  <a:srgbClr val="272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652B432-E028-9C90-2579-92341C25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369" y="5987184"/>
            <a:ext cx="1072502" cy="7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FA2B-561E-42F4-B461-3054D544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28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4659228-9D37-14AC-4EC5-EA753AC57A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369" y="5987184"/>
            <a:ext cx="1072502" cy="7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2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075DC55-063B-4F12-CF57-AE9B858F7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369" y="5987184"/>
            <a:ext cx="1072502" cy="7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person with a bag and a computer&#10;&#10;Description automatically generated">
            <a:extLst>
              <a:ext uri="{FF2B5EF4-FFF2-40B4-BE49-F238E27FC236}">
                <a16:creationId xmlns:a16="http://schemas.microsoft.com/office/drawing/2014/main" id="{F0656036-4751-92CC-B5DE-407CF6666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55" y="4075043"/>
            <a:ext cx="2087027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green goblin&#10;&#10;Description automatically generated">
            <a:extLst>
              <a:ext uri="{FF2B5EF4-FFF2-40B4-BE49-F238E27FC236}">
                <a16:creationId xmlns:a16="http://schemas.microsoft.com/office/drawing/2014/main" id="{01754A0E-A57B-03E2-2EE3-2BC289DCC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652" y="4293704"/>
            <a:ext cx="192304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monster holding a keyboard&#10;&#10;Description automatically generated">
            <a:extLst>
              <a:ext uri="{FF2B5EF4-FFF2-40B4-BE49-F238E27FC236}">
                <a16:creationId xmlns:a16="http://schemas.microsoft.com/office/drawing/2014/main" id="{53181059-AB72-2D8D-030D-619F6E078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08" y="3906078"/>
            <a:ext cx="2474618" cy="32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white surface&#10;&#10;Description automatically generated with low confidence">
            <a:extLst>
              <a:ext uri="{FF2B5EF4-FFF2-40B4-BE49-F238E27FC236}">
                <a16:creationId xmlns:a16="http://schemas.microsoft.com/office/drawing/2014/main" id="{22301332-8D20-C3D2-B260-BB71C4A1E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1DA54-36EC-FDA0-0677-1DB09553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9CC88-4A4E-9CE9-771B-B8BBD977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13023-FC88-0D72-5C9F-1C3C89A2A43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38262" y="414588"/>
            <a:ext cx="1259159" cy="12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6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2838"/>
          </a:solidFill>
          <a:latin typeface="Breathe Fire II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283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283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28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283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28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54C1-193D-C5FD-183A-034375DA4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Borrowing security from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C034C-67E3-04F0-62FE-F482B3243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Keeping the system running</a:t>
            </a:r>
          </a:p>
          <a:p>
            <a:r>
              <a:rPr lang="en-US" dirty="0"/>
              <a:t>through the attack</a:t>
            </a:r>
          </a:p>
        </p:txBody>
      </p:sp>
    </p:spTree>
    <p:extLst>
      <p:ext uri="{BB962C8B-B14F-4D97-AF65-F5344CB8AC3E}">
        <p14:creationId xmlns:p14="http://schemas.microsoft.com/office/powerpoint/2010/main" val="336748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Supply Chain Management</a:t>
            </a:r>
          </a:p>
          <a:p>
            <a:pPr lvl="1"/>
            <a:r>
              <a:rPr lang="en-US" dirty="0"/>
              <a:t>SDLC</a:t>
            </a:r>
          </a:p>
          <a:p>
            <a:pPr lvl="1"/>
            <a:r>
              <a:rPr lang="en-US" dirty="0"/>
              <a:t>SBOM, HBOM, FBOM</a:t>
            </a:r>
          </a:p>
          <a:p>
            <a:pPr lvl="1"/>
            <a:r>
              <a:rPr lang="en-US" dirty="0"/>
              <a:t>Made in (assembled in)</a:t>
            </a:r>
          </a:p>
          <a:p>
            <a:r>
              <a:rPr lang="en-US" dirty="0"/>
              <a:t>Customer Support</a:t>
            </a:r>
          </a:p>
          <a:p>
            <a:pPr lvl="1"/>
            <a:r>
              <a:rPr lang="en-US" dirty="0"/>
              <a:t>Internal parties</a:t>
            </a:r>
          </a:p>
          <a:p>
            <a:pPr lvl="1"/>
            <a:r>
              <a:rPr lang="en-US" dirty="0"/>
              <a:t>External parties</a:t>
            </a:r>
          </a:p>
          <a:p>
            <a:r>
              <a:rPr lang="en-US" dirty="0"/>
              <a:t>Vendor Management</a:t>
            </a:r>
          </a:p>
          <a:p>
            <a:pPr lvl="1"/>
            <a:r>
              <a:rPr lang="en-US" dirty="0"/>
              <a:t>Risk assessments</a:t>
            </a:r>
          </a:p>
          <a:p>
            <a:pPr lvl="1"/>
            <a:r>
              <a:rPr lang="en-US" dirty="0"/>
              <a:t>Availability, timeliness, consistency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97F1D-6F98-6041-8C0C-2D1DC2CC9B8A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 chain around a box&#10;&#10;Description automatically generated">
            <a:extLst>
              <a:ext uri="{FF2B5EF4-FFF2-40B4-BE49-F238E27FC236}">
                <a16:creationId xmlns:a16="http://schemas.microsoft.com/office/drawing/2014/main" id="{5FCFBBF3-3B70-BD2A-BFF6-712E7C87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8081"/>
            <a:ext cx="3281362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Technology Adoption</a:t>
            </a:r>
          </a:p>
          <a:p>
            <a:pPr lvl="1"/>
            <a:r>
              <a:rPr lang="en-US" dirty="0"/>
              <a:t>Disruption</a:t>
            </a:r>
          </a:p>
          <a:p>
            <a:pPr lvl="1"/>
            <a:r>
              <a:rPr lang="en-US" dirty="0"/>
              <a:t>Divergence from legacy</a:t>
            </a:r>
          </a:p>
          <a:p>
            <a:pPr lvl="1"/>
            <a:r>
              <a:rPr lang="en-US" dirty="0"/>
              <a:t>Skills and training</a:t>
            </a:r>
          </a:p>
          <a:p>
            <a:r>
              <a:rPr lang="en-US" dirty="0"/>
              <a:t>Configuration Management</a:t>
            </a:r>
          </a:p>
          <a:p>
            <a:pPr lvl="1"/>
            <a:r>
              <a:rPr lang="en-US" dirty="0"/>
              <a:t>System and network baselines</a:t>
            </a:r>
          </a:p>
          <a:p>
            <a:pPr lvl="1"/>
            <a:r>
              <a:rPr lang="en-US" dirty="0"/>
              <a:t>Testing 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Everything has a data stream</a:t>
            </a:r>
          </a:p>
          <a:p>
            <a:pPr lvl="1"/>
            <a:r>
              <a:rPr lang="en-US" dirty="0"/>
              <a:t>Cloud, analytics, feedback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84DDA3-F3E7-A340-BB91-ACCF0493EC72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A blue lock with yellow and blue stripes&#10;&#10;Description automatically generated">
            <a:extLst>
              <a:ext uri="{FF2B5EF4-FFF2-40B4-BE49-F238E27FC236}">
                <a16:creationId xmlns:a16="http://schemas.microsoft.com/office/drawing/2014/main" id="{2CA0A77D-856D-BC19-25B0-DECB3A03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7287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0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Safety Protocols</a:t>
            </a:r>
          </a:p>
          <a:p>
            <a:pPr lvl="1"/>
            <a:r>
              <a:rPr lang="en-US" dirty="0"/>
              <a:t>Safe operating procedures</a:t>
            </a:r>
          </a:p>
          <a:p>
            <a:pPr lvl="1"/>
            <a:r>
              <a:rPr lang="en-US" dirty="0"/>
              <a:t>Hazard notice, inspection and operations</a:t>
            </a:r>
          </a:p>
          <a:p>
            <a:r>
              <a:rPr lang="en-US" dirty="0"/>
              <a:t>Personal Protective Equipment (PPE)</a:t>
            </a:r>
          </a:p>
          <a:p>
            <a:pPr lvl="1"/>
            <a:r>
              <a:rPr lang="en-US" dirty="0"/>
              <a:t>Transient cyber assets</a:t>
            </a:r>
          </a:p>
          <a:p>
            <a:pPr lvl="1"/>
            <a:r>
              <a:rPr lang="en-US" dirty="0"/>
              <a:t>Removable media</a:t>
            </a:r>
          </a:p>
          <a:p>
            <a:pPr lvl="1"/>
            <a:r>
              <a:rPr lang="en-US" dirty="0"/>
              <a:t>Known-safe software</a:t>
            </a:r>
          </a:p>
          <a:p>
            <a:r>
              <a:rPr lang="en-US" dirty="0"/>
              <a:t>Safety Training</a:t>
            </a:r>
          </a:p>
          <a:p>
            <a:pPr lvl="1"/>
            <a:r>
              <a:rPr lang="en-US" dirty="0"/>
              <a:t>Communication, culture</a:t>
            </a:r>
          </a:p>
          <a:p>
            <a:pPr lvl="1"/>
            <a:r>
              <a:rPr lang="en-US" dirty="0"/>
              <a:t>Training/certification prior to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C6783B-FEAD-D348-9238-AA45C44BBD60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yellow cone and a yellow cone&#10;&#10;Description automatically generated">
            <a:extLst>
              <a:ext uri="{FF2B5EF4-FFF2-40B4-BE49-F238E27FC236}">
                <a16:creationId xmlns:a16="http://schemas.microsoft.com/office/drawing/2014/main" id="{D2AC4B74-FC19-3E89-4CBD-C6B9C655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1744"/>
            <a:ext cx="3274036" cy="32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Audits and Inspections</a:t>
            </a:r>
          </a:p>
          <a:p>
            <a:pPr lvl="1"/>
            <a:r>
              <a:rPr lang="en-US" dirty="0"/>
              <a:t>Go/no-go decisions</a:t>
            </a:r>
          </a:p>
          <a:p>
            <a:pPr lvl="1"/>
            <a:r>
              <a:rPr lang="en-US" dirty="0"/>
              <a:t>Penalties and sanctions</a:t>
            </a:r>
          </a:p>
          <a:p>
            <a:pPr lvl="1"/>
            <a:r>
              <a:rPr lang="en-US" dirty="0"/>
              <a:t>What is required vs. desired</a:t>
            </a:r>
          </a:p>
          <a:p>
            <a:pPr lvl="1"/>
            <a:r>
              <a:rPr lang="en-US" dirty="0"/>
              <a:t>Automation vs. manual</a:t>
            </a:r>
          </a:p>
          <a:p>
            <a:r>
              <a:rPr lang="en-US" dirty="0"/>
              <a:t>External Review</a:t>
            </a:r>
          </a:p>
          <a:p>
            <a:pPr lvl="1"/>
            <a:r>
              <a:rPr lang="en-US" dirty="0"/>
              <a:t>Other governance bodies</a:t>
            </a:r>
          </a:p>
          <a:p>
            <a:pPr lvl="1"/>
            <a:r>
              <a:rPr lang="en-US" dirty="0"/>
              <a:t>Insurance</a:t>
            </a:r>
          </a:p>
          <a:p>
            <a:pPr lvl="1"/>
            <a:r>
              <a:rPr lang="en-US" dirty="0"/>
              <a:t>M&amp;A activity</a:t>
            </a:r>
          </a:p>
          <a:p>
            <a:pPr lvl="1"/>
            <a:r>
              <a:rPr lang="en-US" dirty="0"/>
              <a:t>Shareholders, market, competitors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36954-B144-9246-BD51-DA089744E3F6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paper with check marks and a yellow warning sign&#10;&#10;Description automatically generated">
            <a:extLst>
              <a:ext uri="{FF2B5EF4-FFF2-40B4-BE49-F238E27FC236}">
                <a16:creationId xmlns:a16="http://schemas.microsoft.com/office/drawing/2014/main" id="{C9B41447-DD51-7D49-6BF0-1D4CEFE0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0462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F44C-2BDD-6040-2EC2-71C49786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normal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7869-9126-5BF5-2F15-BDA85456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79DFC1-7CC8-384E-A6B3-E5BA07B5ABE6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4705-02A2-7F92-D5E7-8ED516E8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colorful pipe with a valve&#10;&#10;Description automatically generated">
            <a:extLst>
              <a:ext uri="{FF2B5EF4-FFF2-40B4-BE49-F238E27FC236}">
                <a16:creationId xmlns:a16="http://schemas.microsoft.com/office/drawing/2014/main" id="{66CC38F6-3008-8B83-C163-CA028DA7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8242"/>
            <a:ext cx="3267075" cy="3267075"/>
          </a:xfrm>
          <a:prstGeom prst="rect">
            <a:avLst/>
          </a:prstGeom>
        </p:spPr>
      </p:pic>
      <p:pic>
        <p:nvPicPr>
          <p:cNvPr id="10" name="Picture 9" descr="A blue and white building with a yellow door&#10;&#10;Description automatically generated">
            <a:extLst>
              <a:ext uri="{FF2B5EF4-FFF2-40B4-BE49-F238E27FC236}">
                <a16:creationId xmlns:a16="http://schemas.microsoft.com/office/drawing/2014/main" id="{5C30E748-B235-C6A6-862D-C5D07C1CB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2" y="2600324"/>
            <a:ext cx="3267075" cy="3267075"/>
          </a:xfrm>
          <a:prstGeom prst="rect">
            <a:avLst/>
          </a:prstGeom>
        </p:spPr>
      </p:pic>
      <p:pic>
        <p:nvPicPr>
          <p:cNvPr id="12" name="Picture 11" descr="A yellow robotic arm with blue bottles on it&#10;&#10;Description automatically generated">
            <a:extLst>
              <a:ext uri="{FF2B5EF4-FFF2-40B4-BE49-F238E27FC236}">
                <a16:creationId xmlns:a16="http://schemas.microsoft.com/office/drawing/2014/main" id="{AA1A8A1A-3C90-1EB1-835C-52592CFF4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4" y="2600324"/>
            <a:ext cx="3267076" cy="32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vs.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Mother nature may be harsh but she’s not malicious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/>
              <a:t>Malice</a:t>
            </a:r>
          </a:p>
          <a:p>
            <a:r>
              <a:rPr lang="en-US" dirty="0"/>
              <a:t>Different motivations</a:t>
            </a:r>
          </a:p>
          <a:p>
            <a:pPr lvl="1"/>
            <a:r>
              <a:rPr lang="en-US" dirty="0"/>
              <a:t>Protect the people from the machines</a:t>
            </a:r>
          </a:p>
          <a:p>
            <a:pPr lvl="1"/>
            <a:r>
              <a:rPr lang="en-US" dirty="0"/>
              <a:t>Protect the machines from the people</a:t>
            </a:r>
          </a:p>
          <a:p>
            <a:r>
              <a:rPr lang="en-US" dirty="0"/>
              <a:t>Cyber Informed Engineering</a:t>
            </a:r>
          </a:p>
          <a:p>
            <a:pPr lvl="1"/>
            <a:r>
              <a:rPr lang="en-US" dirty="0"/>
              <a:t>Analog AND digital controls</a:t>
            </a:r>
          </a:p>
          <a:p>
            <a:pPr lvl="1"/>
            <a:r>
              <a:rPr lang="en-US" dirty="0"/>
              <a:t>Process-focused for resilience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C8142-5B44-784D-A4CC-9423A40FD87E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A blue circle with white lines&#10;&#10;Description automatically generated">
            <a:extLst>
              <a:ext uri="{FF2B5EF4-FFF2-40B4-BE49-F238E27FC236}">
                <a16:creationId xmlns:a16="http://schemas.microsoft.com/office/drawing/2014/main" id="{5DC16128-D53F-2DA6-63DC-8C189682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0462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ACFA-D407-3C55-71C7-7C416316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3266-FF8A-516C-5504-B50A55B7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825625"/>
            <a:ext cx="6253161" cy="4486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Culture shift is necessary – for both</a:t>
            </a:r>
          </a:p>
          <a:p>
            <a:r>
              <a:rPr lang="en-US" dirty="0"/>
              <a:t>Egos, respect, indifference</a:t>
            </a:r>
          </a:p>
          <a:p>
            <a:r>
              <a:rPr lang="en-US" dirty="0"/>
              <a:t>Necessary symbiosis</a:t>
            </a:r>
          </a:p>
          <a:p>
            <a:r>
              <a:rPr lang="en-US" dirty="0"/>
              <a:t>Interdependencies</a:t>
            </a:r>
          </a:p>
          <a:p>
            <a:r>
              <a:rPr lang="en-US" dirty="0"/>
              <a:t>Incidents usually start in IT</a:t>
            </a:r>
          </a:p>
          <a:p>
            <a:r>
              <a:rPr lang="en-US" dirty="0"/>
              <a:t>Common technologies and skills</a:t>
            </a:r>
          </a:p>
          <a:p>
            <a:r>
              <a:rPr lang="en-US" dirty="0"/>
              <a:t>ITSMF &lt;&gt; OTSMF</a:t>
            </a:r>
          </a:p>
          <a:p>
            <a:r>
              <a:rPr lang="en-US" dirty="0"/>
              <a:t>Criticality and diligence</a:t>
            </a:r>
          </a:p>
          <a:p>
            <a:r>
              <a:rPr lang="en-US" dirty="0"/>
              <a:t>Regulation is getting smart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0DBE-C4A2-AEC2-695F-120E35E2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91FF9D-C041-6043-B00B-EC2D6E33DF7A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44C5-DE7D-6EE4-6EFF-10EBAD33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group of colorful squares with arrows&#10;&#10;Description automatically generated">
            <a:extLst>
              <a:ext uri="{FF2B5EF4-FFF2-40B4-BE49-F238E27FC236}">
                <a16:creationId xmlns:a16="http://schemas.microsoft.com/office/drawing/2014/main" id="{008E13AD-F6FA-2C99-89BD-4C3ED4B0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2202"/>
            <a:ext cx="3273119" cy="32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ACFA-D407-3C55-71C7-7C416316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no “I” or “O” in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3266-FF8A-516C-5504-B50A55B7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1825625"/>
            <a:ext cx="6253161" cy="4486274"/>
          </a:xfrm>
        </p:spPr>
        <p:txBody>
          <a:bodyPr>
            <a:normAutofit/>
          </a:bodyPr>
          <a:lstStyle/>
          <a:p>
            <a:r>
              <a:rPr lang="en-US" dirty="0"/>
              <a:t>Org structures &amp; job shadowing</a:t>
            </a:r>
          </a:p>
          <a:p>
            <a:r>
              <a:rPr lang="en-US" dirty="0"/>
              <a:t>Business Impact Assessment (BIA)</a:t>
            </a:r>
          </a:p>
          <a:p>
            <a:r>
              <a:rPr lang="en-US" dirty="0"/>
              <a:t>SOC analysis &amp; thrunting</a:t>
            </a:r>
          </a:p>
          <a:p>
            <a:r>
              <a:rPr lang="en-US" dirty="0"/>
              <a:t>Incident response</a:t>
            </a:r>
          </a:p>
          <a:p>
            <a:r>
              <a:rPr lang="en-US" dirty="0"/>
              <a:t>Backup/recovery</a:t>
            </a:r>
          </a:p>
          <a:p>
            <a:r>
              <a:rPr lang="en-US" dirty="0"/>
              <a:t>Resilience</a:t>
            </a:r>
          </a:p>
          <a:p>
            <a:pPr lvl="1"/>
            <a:r>
              <a:rPr lang="en-US" dirty="0"/>
              <a:t>Dependency analysis</a:t>
            </a:r>
          </a:p>
          <a:p>
            <a:pPr lvl="1"/>
            <a:r>
              <a:rPr lang="en-US" dirty="0"/>
              <a:t>Islanding</a:t>
            </a:r>
          </a:p>
          <a:p>
            <a:r>
              <a:rPr lang="en-US" dirty="0"/>
              <a:t>Regulatory compliance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0DBE-C4A2-AEC2-695F-120E35E2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B0D96E-8594-B849-8867-8204BF7DFBF6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44C5-DE7D-6EE4-6EFF-10EBAD33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A5D6DE30-84B0-9A5B-BE22-0D2C6FE8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0462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652E-D91D-ABEF-9248-056EB083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CA5D-743A-0D40-382E-32990D0E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20E7AF-75DB-5441-8870-D25846966C6F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216BC-E5B8-EC01-755C-68BF9CBF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1244B-9C17-FDA4-AC1E-9E579967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62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Patrick C. Miller – CEO, Ampere Industrial Security</a:t>
            </a:r>
          </a:p>
          <a:p>
            <a:r>
              <a:rPr lang="en-US" dirty="0" err="1"/>
              <a:t>pmiller@amperesec.com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/in/</a:t>
            </a:r>
            <a:r>
              <a:rPr lang="en-US" dirty="0" err="1"/>
              <a:t>millerpatrickc</a:t>
            </a:r>
            <a:r>
              <a:rPr lang="en-US" dirty="0"/>
              <a:t>/</a:t>
            </a:r>
          </a:p>
          <a:p>
            <a:r>
              <a:rPr lang="en-US" dirty="0"/>
              <a:t>@</a:t>
            </a:r>
            <a:r>
              <a:rPr lang="en-US" dirty="0" err="1"/>
              <a:t>patrickcmiller@infosec.exchange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patrickcmiller.bsky.social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patrickcmiller</a:t>
            </a:r>
            <a:endParaRPr lang="en-US" dirty="0"/>
          </a:p>
          <a:p>
            <a:r>
              <a:rPr lang="en-US" dirty="0"/>
              <a:t>+15032721414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All images sourced from https://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www.flaticon.com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2" name="Picture 11" descr="A group of chat bubbles&#10;&#10;Description automatically generated">
            <a:extLst>
              <a:ext uri="{FF2B5EF4-FFF2-40B4-BE49-F238E27FC236}">
                <a16:creationId xmlns:a16="http://schemas.microsoft.com/office/drawing/2014/main" id="{A9D3A8C6-C0C3-BA3D-E4F2-3957B24C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34" y="2347274"/>
            <a:ext cx="3621357" cy="3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9722-7CC5-E258-3963-DD251573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Patrick Miller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FC62-67BA-D2AD-0CBF-2E67763C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723"/>
            <a:ext cx="10515600" cy="477617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President and CEO, Ampere Industrial Security</a:t>
            </a:r>
          </a:p>
          <a:p>
            <a:r>
              <a:rPr lang="en-US" sz="1600" dirty="0"/>
              <a:t>Former utility staff (telecommunications, water &amp; electric)</a:t>
            </a:r>
          </a:p>
          <a:p>
            <a:r>
              <a:rPr lang="en-US" sz="1600" dirty="0"/>
              <a:t>Drafter of NERC CIP standards and formal interpretations, current SCWG, SITES, SPIDERWG contributor</a:t>
            </a:r>
          </a:p>
          <a:p>
            <a:r>
              <a:rPr lang="en-US" sz="1600" dirty="0"/>
              <a:t>First NERC CIP auditor in North America; Manager CIP Audits and Investigations (WECC)</a:t>
            </a:r>
          </a:p>
          <a:p>
            <a:r>
              <a:rPr lang="en-US" sz="1600" dirty="0"/>
              <a:t>Contributor to NERC/ERO Auditor Manual and Guidance</a:t>
            </a:r>
          </a:p>
          <a:p>
            <a:r>
              <a:rPr lang="en-US" sz="1600" dirty="0"/>
              <a:t>Speaker/contributor to multiple FERC Technical Committees, NOPRs and Orders</a:t>
            </a:r>
          </a:p>
          <a:p>
            <a:r>
              <a:rPr lang="en-US" sz="1600" dirty="0"/>
              <a:t>Former Principal Investigator US DOE National Electric Sector Cybersecurity Organization</a:t>
            </a:r>
          </a:p>
          <a:p>
            <a:r>
              <a:rPr lang="en-US" sz="1600" dirty="0"/>
              <a:t>US Coordinator, Instructor, Centro de </a:t>
            </a:r>
            <a:r>
              <a:rPr lang="en-US" sz="1600" dirty="0" err="1"/>
              <a:t>Ciberseguridad</a:t>
            </a:r>
            <a:r>
              <a:rPr lang="en-US" sz="1600" dirty="0"/>
              <a:t> Industrial (CCI)</a:t>
            </a:r>
          </a:p>
          <a:p>
            <a:r>
              <a:rPr lang="en-US" sz="1600" dirty="0"/>
              <a:t>EnergySec Founder, former Director, former Instructor and President Emeritus</a:t>
            </a:r>
          </a:p>
          <a:p>
            <a:r>
              <a:rPr lang="en-US" sz="1600" dirty="0"/>
              <a:t>SANS Instructor: ICS456 - Essentials for NERC Critical Infrastructure Protection</a:t>
            </a:r>
          </a:p>
          <a:p>
            <a:r>
              <a:rPr lang="en-US" sz="1600" dirty="0"/>
              <a:t>Contributor, DHS CISA Cross-Sector Cybersecurity Performance Goals (CPGs)</a:t>
            </a:r>
          </a:p>
          <a:p>
            <a:r>
              <a:rPr lang="en-US" sz="1600" dirty="0"/>
              <a:t>NTIA/INL Software Bill of Materials (SBOM) Energy POC Stakeholders</a:t>
            </a:r>
          </a:p>
          <a:p>
            <a:r>
              <a:rPr lang="en-US" sz="1600" dirty="0"/>
              <a:t>NARUC/NASEO Cybersecurity Advisory Team for State Solar (CATSS)</a:t>
            </a:r>
          </a:p>
          <a:p>
            <a:r>
              <a:rPr lang="en-US" sz="1600" dirty="0"/>
              <a:t>DOE SETO/NREL Industry Advisory Board (IAB) for the Securing Solar for the Grid (S2G)</a:t>
            </a:r>
          </a:p>
          <a:p>
            <a:r>
              <a:rPr lang="en-US" sz="1600" dirty="0"/>
              <a:t>DOE/NARUC Cybersecurity Baselines for Distribution Steering Group</a:t>
            </a:r>
          </a:p>
          <a:p>
            <a:r>
              <a:rPr lang="en-US" sz="1600" dirty="0"/>
              <a:t>GCIP, CISSP-ISSAP, SSCP, CISA, CRISC, CEH, CVI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447AA-47AD-697A-5560-713143C9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1C6B3C-023F-064A-BEA3-EF86765B9C59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E7DCE-1228-A200-9A0B-8ECCECA4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8344C9D3-0A42-85E7-1852-433D8022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171" y="2979057"/>
            <a:ext cx="2044473" cy="2044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74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E82-2671-1164-D164-C20FBC83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Ampere Industrial Security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1AE2-99C8-A50B-EC60-FAF353771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services, specialized consulting firm</a:t>
            </a:r>
          </a:p>
          <a:p>
            <a:r>
              <a:rPr lang="en-US" dirty="0"/>
              <a:t>Industrial (OT/ICS) cybersecurity</a:t>
            </a:r>
          </a:p>
          <a:p>
            <a:r>
              <a:rPr lang="en-US" dirty="0"/>
              <a:t>Industrial physical security</a:t>
            </a:r>
          </a:p>
          <a:p>
            <a:r>
              <a:rPr lang="en-US" dirty="0"/>
              <a:t>Regulations, standards, and frameworks</a:t>
            </a:r>
          </a:p>
          <a:p>
            <a:r>
              <a:rPr lang="en-US" dirty="0"/>
              <a:t>Operations in North America, South America, Europe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We keep you ahead of your adversaries – and your auditors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BDF1-9534-9DB3-ACE0-E85E2B40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653F0-726F-2642-A118-1A4303004362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38F0-42EC-4A19-68E5-1AE38505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5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is on the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If it’s so vulnerable, why hasn’t it been hacked before?</a:t>
            </a:r>
          </a:p>
          <a:p>
            <a:r>
              <a:rPr lang="en-US" dirty="0"/>
              <a:t>Ukraine changed everything</a:t>
            </a:r>
          </a:p>
          <a:p>
            <a:r>
              <a:rPr lang="en-US" dirty="0"/>
              <a:t>Ransomware (and similar)</a:t>
            </a:r>
          </a:p>
          <a:p>
            <a:r>
              <a:rPr lang="en-US" dirty="0"/>
              <a:t>Adversaries have 3 things you don’t</a:t>
            </a:r>
          </a:p>
          <a:p>
            <a:r>
              <a:rPr lang="en-US" dirty="0"/>
              <a:t>ICS|AP and KEV are proof</a:t>
            </a:r>
          </a:p>
          <a:p>
            <a:r>
              <a:rPr lang="en-US" dirty="0"/>
              <a:t>Physical threat is also on the rise</a:t>
            </a:r>
          </a:p>
          <a:p>
            <a:r>
              <a:rPr lang="en-US" dirty="0"/>
              <a:t>Yes, there is still some hype/FUD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719D19-4B07-3746-BA0D-BBAFEDC067AF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red white and blue target with a arrow in the center&#10;&#10;Description automatically generated">
            <a:extLst>
              <a:ext uri="{FF2B5EF4-FFF2-40B4-BE49-F238E27FC236}">
                <a16:creationId xmlns:a16="http://schemas.microsoft.com/office/drawing/2014/main" id="{28483C0F-4DFC-B4FF-DF45-1D720BC4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3545"/>
            <a:ext cx="3270434" cy="32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Fragile systems set the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Don’t even ping it</a:t>
            </a:r>
          </a:p>
          <a:p>
            <a:r>
              <a:rPr lang="en-US" dirty="0"/>
              <a:t>Zero auth and otter tail</a:t>
            </a:r>
          </a:p>
          <a:p>
            <a:r>
              <a:rPr lang="en-US" dirty="0"/>
              <a:t>Specialized administrative software</a:t>
            </a:r>
          </a:p>
          <a:p>
            <a:r>
              <a:rPr lang="en-US" dirty="0"/>
              <a:t>Infini-day vulnerabilities</a:t>
            </a:r>
          </a:p>
          <a:p>
            <a:r>
              <a:rPr lang="en-US" dirty="0"/>
              <a:t>Patching: now, next, never</a:t>
            </a:r>
          </a:p>
          <a:p>
            <a:r>
              <a:rPr lang="en-US" dirty="0"/>
              <a:t>Latency matters</a:t>
            </a:r>
          </a:p>
          <a:p>
            <a:r>
              <a:rPr lang="en-US" dirty="0"/>
              <a:t>Flat networks</a:t>
            </a:r>
          </a:p>
          <a:p>
            <a:r>
              <a:rPr lang="en-US" dirty="0"/>
              <a:t>Designed for long life span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FBDE9C-0FD7-4543-B172-2162DE057B32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contact@amperesec.com</a:t>
            </a:r>
            <a:r>
              <a:rPr lang="en-US" dirty="0"/>
              <a:t> | www.amperesec.com | 503.272.1414 | @</a:t>
            </a:r>
            <a:r>
              <a:rPr lang="en-US" dirty="0" err="1"/>
              <a:t>amperesec</a:t>
            </a:r>
            <a:endParaRPr lang="en-US" dirty="0"/>
          </a:p>
        </p:txBody>
      </p:sp>
      <p:pic>
        <p:nvPicPr>
          <p:cNvPr id="7" name="Picture 6" descr="A cartoon of a fried egg&#10;&#10;Description automatically generated">
            <a:extLst>
              <a:ext uri="{FF2B5EF4-FFF2-40B4-BE49-F238E27FC236}">
                <a16:creationId xmlns:a16="http://schemas.microsoft.com/office/drawing/2014/main" id="{488ED139-4806-20B5-6D80-2AEBF73C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1987"/>
            <a:ext cx="3273549" cy="32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5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C8A1-C256-AA7C-3D51-6A995CA4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Mythical OT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98E5-1CB7-06FA-A612-32D35D4C0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69" y="1848643"/>
            <a:ext cx="7050701" cy="4486274"/>
          </a:xfrm>
        </p:spPr>
        <p:txBody>
          <a:bodyPr/>
          <a:lstStyle/>
          <a:p>
            <a:r>
              <a:rPr lang="en-US" dirty="0"/>
              <a:t>Airgaps</a:t>
            </a:r>
          </a:p>
          <a:p>
            <a:r>
              <a:rPr lang="en-US" dirty="0"/>
              <a:t>Serial</a:t>
            </a:r>
          </a:p>
          <a:p>
            <a:r>
              <a:rPr lang="en-US" dirty="0"/>
              <a:t>Obscurity</a:t>
            </a:r>
          </a:p>
          <a:p>
            <a:r>
              <a:rPr lang="en-US" dirty="0"/>
              <a:t>Proprietary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Complexity</a:t>
            </a:r>
          </a:p>
          <a:p>
            <a:r>
              <a:rPr lang="en-US" dirty="0"/>
              <a:t>Redundancy</a:t>
            </a:r>
          </a:p>
          <a:p>
            <a:r>
              <a:rPr lang="en-US" dirty="0"/>
              <a:t>Engineer experience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F511-A6EC-A30F-E865-E3B006E0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D9FBD4-CD31-CF49-8677-F75DF5DB7D0A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B09BC-1C2F-7E4A-92BA-7A8C4BC4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cartoon of a gorilla&#10;&#10;Description automatically generated">
            <a:extLst>
              <a:ext uri="{FF2B5EF4-FFF2-40B4-BE49-F238E27FC236}">
                <a16:creationId xmlns:a16="http://schemas.microsoft.com/office/drawing/2014/main" id="{A8C64DA4-955B-5E03-DEE5-0626033E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7082"/>
            <a:ext cx="3269395" cy="32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B18E-9F0F-5032-4879-0B210025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to the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3D13-FC35-CE47-4941-0025A6DB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047" y="1874654"/>
            <a:ext cx="5519738" cy="4486274"/>
          </a:xfrm>
        </p:spPr>
        <p:txBody>
          <a:bodyPr/>
          <a:lstStyle/>
          <a:p>
            <a:r>
              <a:rPr lang="en-US" dirty="0"/>
              <a:t>Step away from the SCADAs… IT is here to save the day!</a:t>
            </a:r>
          </a:p>
          <a:p>
            <a:r>
              <a:rPr lang="en-US" dirty="0"/>
              <a:t>Why can’t we use NMAP?</a:t>
            </a:r>
          </a:p>
          <a:p>
            <a:r>
              <a:rPr lang="en-US" dirty="0"/>
              <a:t>Have you tried turning it off and back on again?</a:t>
            </a:r>
          </a:p>
          <a:p>
            <a:r>
              <a:rPr lang="en-US" dirty="0"/>
              <a:t>Is this Windows XP?</a:t>
            </a:r>
          </a:p>
          <a:p>
            <a:r>
              <a:rPr lang="en-US" dirty="0"/>
              <a:t>Yeet it to production!</a:t>
            </a:r>
          </a:p>
          <a:p>
            <a:r>
              <a:rPr lang="en-US" dirty="0"/>
              <a:t>It doesn’t speak IP?</a:t>
            </a:r>
          </a:p>
          <a:p>
            <a:r>
              <a:rPr lang="en-US" dirty="0"/>
              <a:t>Where is your neckbeard?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C26DE-1080-C6BC-3908-F0E899F9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7FEDF-0141-6745-8DD6-BFE2033E79AF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35DC-9EBB-A815-5D73-EF19A1E3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red parachute with white straps&#10;&#10;Description automatically generated">
            <a:extLst>
              <a:ext uri="{FF2B5EF4-FFF2-40B4-BE49-F238E27FC236}">
                <a16:creationId xmlns:a16="http://schemas.microsoft.com/office/drawing/2014/main" id="{E39969D1-5D8E-89D2-6D3B-381E9C97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3785"/>
            <a:ext cx="3229953" cy="32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/>
          <a:lstStyle/>
          <a:p>
            <a:r>
              <a:rPr lang="en-US" dirty="0"/>
              <a:t>Predictive maintenance</a:t>
            </a:r>
          </a:p>
          <a:p>
            <a:pPr lvl="1"/>
            <a:r>
              <a:rPr lang="en-US" dirty="0"/>
              <a:t>Sensing and monitoring</a:t>
            </a:r>
          </a:p>
          <a:p>
            <a:pPr lvl="1"/>
            <a:r>
              <a:rPr lang="en-US" dirty="0"/>
              <a:t>Analytics</a:t>
            </a:r>
          </a:p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Enhance efficiency and consistency</a:t>
            </a:r>
          </a:p>
          <a:p>
            <a:pPr lvl="1"/>
            <a:r>
              <a:rPr lang="en-US" dirty="0"/>
              <a:t>Scalability</a:t>
            </a:r>
          </a:p>
          <a:p>
            <a:r>
              <a:rPr lang="en-US" dirty="0"/>
              <a:t>Quality assurance</a:t>
            </a:r>
          </a:p>
          <a:p>
            <a:pPr lvl="1"/>
            <a:r>
              <a:rPr lang="en-US" dirty="0"/>
              <a:t>Expected level of quality</a:t>
            </a:r>
          </a:p>
          <a:p>
            <a:pPr lvl="1"/>
            <a:r>
              <a:rPr lang="en-US" dirty="0"/>
              <a:t>Samples and measures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CE378-E136-884F-A477-76345D7A6261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clock with a tick and a green circle&#10;&#10;Description automatically generated">
            <a:extLst>
              <a:ext uri="{FF2B5EF4-FFF2-40B4-BE49-F238E27FC236}">
                <a16:creationId xmlns:a16="http://schemas.microsoft.com/office/drawing/2014/main" id="{C21DC351-B21A-AFB0-FB5C-FF10A6BD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7287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EA0-CE40-7DFF-7543-FAF4E0CD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FB6-3ADD-5492-B931-06F20BF7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486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Preventive maintenance</a:t>
            </a:r>
          </a:p>
          <a:p>
            <a:pPr lvl="1"/>
            <a:r>
              <a:rPr lang="en-US" dirty="0"/>
              <a:t>Asset management</a:t>
            </a:r>
          </a:p>
          <a:p>
            <a:pPr lvl="1"/>
            <a:r>
              <a:rPr lang="en-US" dirty="0"/>
              <a:t>Scheduled inspections and calibration</a:t>
            </a:r>
          </a:p>
          <a:p>
            <a:pPr lvl="1"/>
            <a:r>
              <a:rPr lang="en-US" dirty="0"/>
              <a:t>Threat hunting</a:t>
            </a:r>
          </a:p>
          <a:p>
            <a:r>
              <a:rPr lang="en-US" dirty="0"/>
              <a:t>Root cause analysis</a:t>
            </a:r>
          </a:p>
          <a:p>
            <a:pPr lvl="1"/>
            <a:r>
              <a:rPr lang="en-US" dirty="0"/>
              <a:t>Analyze failures</a:t>
            </a:r>
          </a:p>
          <a:p>
            <a:pPr lvl="1"/>
            <a:r>
              <a:rPr lang="en-US" dirty="0"/>
              <a:t>Lessons learned</a:t>
            </a:r>
          </a:p>
          <a:p>
            <a:pPr lvl="1"/>
            <a:r>
              <a:rPr lang="en-US" dirty="0"/>
              <a:t>Logging and auditing</a:t>
            </a:r>
          </a:p>
          <a:p>
            <a:r>
              <a:rPr lang="en-US" dirty="0"/>
              <a:t>Spare parts management</a:t>
            </a:r>
          </a:p>
          <a:p>
            <a:pPr lvl="1"/>
            <a:r>
              <a:rPr lang="en-US" dirty="0"/>
              <a:t>Availability of essential parts</a:t>
            </a:r>
          </a:p>
          <a:p>
            <a:pPr lvl="1"/>
            <a:r>
              <a:rPr lang="en-US" dirty="0"/>
              <a:t>Redundancy, HA (where possible)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B4F5-5BE9-5D85-B36D-7E490D64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2F3338-CA13-B44C-B670-0EC0E4023766}" type="datetime1">
              <a:rPr lang="en-US" smtClean="0">
                <a:solidFill>
                  <a:schemeClr val="tx1"/>
                </a:solidFill>
              </a:rPr>
              <a:t>10/5/23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A739-9824-AA99-7864-0A4468E6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3"/>
            <a:ext cx="1051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contact@amperesec.com</a:t>
            </a:r>
            <a:r>
              <a:rPr lang="en-US" dirty="0">
                <a:solidFill>
                  <a:schemeClr val="tx1"/>
                </a:solidFill>
              </a:rPr>
              <a:t> | www.amperesec.com | 503.272.1414 | @</a:t>
            </a:r>
            <a:r>
              <a:rPr lang="en-US" dirty="0" err="1">
                <a:solidFill>
                  <a:schemeClr val="tx1"/>
                </a:solidFill>
              </a:rPr>
              <a:t>amperesec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wrench and screwdriver and gears&#10;&#10;Description automatically generated">
            <a:extLst>
              <a:ext uri="{FF2B5EF4-FFF2-40B4-BE49-F238E27FC236}">
                <a16:creationId xmlns:a16="http://schemas.microsoft.com/office/drawing/2014/main" id="{A9460F59-2C64-2F31-9D1C-C067BA7E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8875"/>
            <a:ext cx="3280568" cy="32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2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.SEC.CON Master PowerPoint" id="{3A439DF3-AB1E-7440-A295-6027E9D27A6E}" vid="{6CF2EE16-DA2A-E34A-8939-932E4CEA1A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HOU.SEC.CON Master PowerPoint</Template>
  <TotalTime>92</TotalTime>
  <Words>1064</Words>
  <Application>Microsoft Macintosh PowerPoint</Application>
  <PresentationFormat>Widescreen</PresentationFormat>
  <Paragraphs>203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Breathe Fire II</vt:lpstr>
      <vt:lpstr>Calibri</vt:lpstr>
      <vt:lpstr>Woodwarrior</vt:lpstr>
      <vt:lpstr>Office Theme</vt:lpstr>
      <vt:lpstr>Borrowing security from operations</vt:lpstr>
      <vt:lpstr>Introduction – Patrick Miller</vt:lpstr>
      <vt:lpstr>Ampere Industrial Security </vt:lpstr>
      <vt:lpstr>OT is on the menu</vt:lpstr>
      <vt:lpstr>Fragile systems set the bar</vt:lpstr>
      <vt:lpstr>Mythical OT protections</vt:lpstr>
      <vt:lpstr>IT to the rescue!</vt:lpstr>
      <vt:lpstr>Mechanical Operations</vt:lpstr>
      <vt:lpstr>Maintenance Operations</vt:lpstr>
      <vt:lpstr>Support operations</vt:lpstr>
      <vt:lpstr>Technical Operations</vt:lpstr>
      <vt:lpstr>Safety</vt:lpstr>
      <vt:lpstr>Regulation</vt:lpstr>
      <vt:lpstr>The new normal</vt:lpstr>
      <vt:lpstr>Engineering vs. security</vt:lpstr>
      <vt:lpstr>Translation exercise</vt:lpstr>
      <vt:lpstr>There’s no “I” or “O” in TEAM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Hannah Munsey</dc:creator>
  <cp:lastModifiedBy>Patrick Miller</cp:lastModifiedBy>
  <cp:revision>9</cp:revision>
  <dcterms:created xsi:type="dcterms:W3CDTF">2023-08-07T01:11:56Z</dcterms:created>
  <dcterms:modified xsi:type="dcterms:W3CDTF">2023-10-05T11:56:27Z</dcterms:modified>
</cp:coreProperties>
</file>